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notesMasterIdLst>
    <p:notesMasterId r:id="rId13"/>
  </p:notesMasterIdLst>
  <p:handoutMasterIdLst>
    <p:handoutMasterId r:id="rId14"/>
  </p:handoutMasterIdLst>
  <p:sldIdLst>
    <p:sldId id="273" r:id="rId2"/>
    <p:sldId id="277" r:id="rId3"/>
    <p:sldId id="276" r:id="rId4"/>
    <p:sldId id="282" r:id="rId5"/>
    <p:sldId id="293" r:id="rId6"/>
    <p:sldId id="280" r:id="rId7"/>
    <p:sldId id="315" r:id="rId8"/>
    <p:sldId id="283" r:id="rId9"/>
    <p:sldId id="290" r:id="rId10"/>
    <p:sldId id="311" r:id="rId11"/>
    <p:sldId id="314" r:id="rId12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77463" autoAdjust="0"/>
  </p:normalViewPr>
  <p:slideViewPr>
    <p:cSldViewPr>
      <p:cViewPr varScale="1">
        <p:scale>
          <a:sx n="62" d="100"/>
          <a:sy n="62" d="100"/>
        </p:scale>
        <p:origin x="134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134C7-7B13-46CB-89C9-63778B3EE2F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A2F904-8B9D-4617-A39C-DA02658A1C95}">
      <dgm:prSet/>
      <dgm:spPr/>
      <dgm:t>
        <a:bodyPr/>
        <a:lstStyle/>
        <a:p>
          <a:r>
            <a:rPr lang="en-US"/>
            <a:t>Summarize – ask your child to retell the beginning, middle, and end of the story</a:t>
          </a:r>
        </a:p>
      </dgm:t>
    </dgm:pt>
    <dgm:pt modelId="{78471102-3697-468E-9EA5-1E58D569F623}" type="parTrans" cxnId="{FA242D7C-4E70-420D-8187-AD2DB59DE907}">
      <dgm:prSet/>
      <dgm:spPr/>
      <dgm:t>
        <a:bodyPr/>
        <a:lstStyle/>
        <a:p>
          <a:endParaRPr lang="en-US"/>
        </a:p>
      </dgm:t>
    </dgm:pt>
    <dgm:pt modelId="{E2809A3F-7B1B-4A12-9592-7DCA61EBC9E9}" type="sibTrans" cxnId="{FA242D7C-4E70-420D-8187-AD2DB59DE907}">
      <dgm:prSet/>
      <dgm:spPr/>
      <dgm:t>
        <a:bodyPr/>
        <a:lstStyle/>
        <a:p>
          <a:endParaRPr lang="en-US"/>
        </a:p>
      </dgm:t>
    </dgm:pt>
    <dgm:pt modelId="{AB1703F7-6ED5-4FDA-97C7-B06969AA301F}">
      <dgm:prSet/>
      <dgm:spPr/>
      <dgm:t>
        <a:bodyPr/>
        <a:lstStyle/>
        <a:p>
          <a:r>
            <a:rPr lang="en-US"/>
            <a:t>S-T-P – Stop, Think, Paraphrase</a:t>
          </a:r>
        </a:p>
      </dgm:t>
    </dgm:pt>
    <dgm:pt modelId="{CB157EDC-056B-4048-9E7C-4F639532560F}" type="parTrans" cxnId="{B535E827-55DE-4062-A84D-35CBA1ABCD9A}">
      <dgm:prSet/>
      <dgm:spPr/>
      <dgm:t>
        <a:bodyPr/>
        <a:lstStyle/>
        <a:p>
          <a:endParaRPr lang="en-US"/>
        </a:p>
      </dgm:t>
    </dgm:pt>
    <dgm:pt modelId="{D0FB8C68-15EC-4B04-A2CD-B524E6B45755}" type="sibTrans" cxnId="{B535E827-55DE-4062-A84D-35CBA1ABCD9A}">
      <dgm:prSet/>
      <dgm:spPr/>
      <dgm:t>
        <a:bodyPr/>
        <a:lstStyle/>
        <a:p>
          <a:endParaRPr lang="en-US"/>
        </a:p>
      </dgm:t>
    </dgm:pt>
    <dgm:pt modelId="{282184A4-E8E8-4262-B42B-8DE8C26906B4}">
      <dgm:prSet/>
      <dgm:spPr/>
      <dgm:t>
        <a:bodyPr/>
        <a:lstStyle/>
        <a:p>
          <a:r>
            <a:rPr lang="en-US"/>
            <a:t>Who –What – who is the most important character? What did he or she do?</a:t>
          </a:r>
        </a:p>
      </dgm:t>
    </dgm:pt>
    <dgm:pt modelId="{53A5EE13-1544-471F-A139-365CE83D11F5}" type="parTrans" cxnId="{F8FF0D7A-B8EC-401E-B9E8-409BDACD5958}">
      <dgm:prSet/>
      <dgm:spPr/>
      <dgm:t>
        <a:bodyPr/>
        <a:lstStyle/>
        <a:p>
          <a:endParaRPr lang="en-US"/>
        </a:p>
      </dgm:t>
    </dgm:pt>
    <dgm:pt modelId="{1FE63ABA-337D-42E8-BF46-922E345F1A03}" type="sibTrans" cxnId="{F8FF0D7A-B8EC-401E-B9E8-409BDACD5958}">
      <dgm:prSet/>
      <dgm:spPr/>
      <dgm:t>
        <a:bodyPr/>
        <a:lstStyle/>
        <a:p>
          <a:endParaRPr lang="en-US"/>
        </a:p>
      </dgm:t>
    </dgm:pt>
    <dgm:pt modelId="{5939EBE9-3954-4883-A5C0-9B7FF077CBD1}">
      <dgm:prSet/>
      <dgm:spPr/>
      <dgm:t>
        <a:bodyPr/>
        <a:lstStyle/>
        <a:p>
          <a:r>
            <a:rPr lang="en-US"/>
            <a:t>Make Connections – what does this story remind you of?</a:t>
          </a:r>
        </a:p>
      </dgm:t>
    </dgm:pt>
    <dgm:pt modelId="{BBFE75FC-6F74-49E5-A28F-AC74FBACC57D}" type="parTrans" cxnId="{214850AB-1E81-4CCF-8C09-9F266AB930C6}">
      <dgm:prSet/>
      <dgm:spPr/>
      <dgm:t>
        <a:bodyPr/>
        <a:lstStyle/>
        <a:p>
          <a:endParaRPr lang="en-US"/>
        </a:p>
      </dgm:t>
    </dgm:pt>
    <dgm:pt modelId="{14D9AFB1-855C-47C5-B1A7-4A90F84E296A}" type="sibTrans" cxnId="{214850AB-1E81-4CCF-8C09-9F266AB930C6}">
      <dgm:prSet/>
      <dgm:spPr/>
      <dgm:t>
        <a:bodyPr/>
        <a:lstStyle/>
        <a:p>
          <a:endParaRPr lang="en-US"/>
        </a:p>
      </dgm:t>
    </dgm:pt>
    <dgm:pt modelId="{738AB8DA-84AB-43BB-BF01-B2A0B773E18D}">
      <dgm:prSet/>
      <dgm:spPr/>
      <dgm:t>
        <a:bodyPr/>
        <a:lstStyle/>
        <a:p>
          <a:r>
            <a:rPr lang="en-US"/>
            <a:t>Track the Character’s Feelings – how did the character feel at the beginning, middle, and end</a:t>
          </a:r>
        </a:p>
      </dgm:t>
    </dgm:pt>
    <dgm:pt modelId="{F8B2197E-1A8D-497A-BCE7-00EE333F25BF}" type="parTrans" cxnId="{C7BDD5D9-8F08-4311-9CDE-9AFF2D2D4737}">
      <dgm:prSet/>
      <dgm:spPr/>
      <dgm:t>
        <a:bodyPr/>
        <a:lstStyle/>
        <a:p>
          <a:endParaRPr lang="en-US"/>
        </a:p>
      </dgm:t>
    </dgm:pt>
    <dgm:pt modelId="{F655E5C8-E585-45BA-BE18-13A22771DDC7}" type="sibTrans" cxnId="{C7BDD5D9-8F08-4311-9CDE-9AFF2D2D4737}">
      <dgm:prSet/>
      <dgm:spPr/>
      <dgm:t>
        <a:bodyPr/>
        <a:lstStyle/>
        <a:p>
          <a:endParaRPr lang="en-US"/>
        </a:p>
      </dgm:t>
    </dgm:pt>
    <dgm:pt modelId="{522C5561-CDF1-4BE8-B338-80BFD14A8CFA}">
      <dgm:prSet/>
      <dgm:spPr/>
      <dgm:t>
        <a:bodyPr/>
        <a:lstStyle/>
        <a:p>
          <a:r>
            <a:rPr lang="en-US"/>
            <a:t>Compare and Contrast</a:t>
          </a:r>
        </a:p>
      </dgm:t>
    </dgm:pt>
    <dgm:pt modelId="{E63A656C-08C3-4AB9-8865-1F3CF6CB2883}" type="parTrans" cxnId="{9458D464-BE09-42DC-B59A-5F3E95E0700F}">
      <dgm:prSet/>
      <dgm:spPr/>
      <dgm:t>
        <a:bodyPr/>
        <a:lstStyle/>
        <a:p>
          <a:endParaRPr lang="en-US"/>
        </a:p>
      </dgm:t>
    </dgm:pt>
    <dgm:pt modelId="{BC6C04D1-07AF-4649-943E-358A70FBF2D6}" type="sibTrans" cxnId="{9458D464-BE09-42DC-B59A-5F3E95E0700F}">
      <dgm:prSet/>
      <dgm:spPr/>
      <dgm:t>
        <a:bodyPr/>
        <a:lstStyle/>
        <a:p>
          <a:endParaRPr lang="en-US"/>
        </a:p>
      </dgm:t>
    </dgm:pt>
    <dgm:pt modelId="{95C5A1D0-AE53-4F00-850B-7D1104C89CE1}">
      <dgm:prSet/>
      <dgm:spPr/>
      <dgm:t>
        <a:bodyPr/>
        <a:lstStyle/>
        <a:p>
          <a:r>
            <a:rPr lang="en-US"/>
            <a:t>Problem and Solution</a:t>
          </a:r>
        </a:p>
      </dgm:t>
    </dgm:pt>
    <dgm:pt modelId="{519452FC-FB9D-40DE-8683-3260B1E9A57E}" type="parTrans" cxnId="{B51A2508-A479-4ECB-AAD4-711C66B0AC5A}">
      <dgm:prSet/>
      <dgm:spPr/>
      <dgm:t>
        <a:bodyPr/>
        <a:lstStyle/>
        <a:p>
          <a:endParaRPr lang="en-US"/>
        </a:p>
      </dgm:t>
    </dgm:pt>
    <dgm:pt modelId="{60B1757F-D19D-4A6C-B231-9C041D069CDC}" type="sibTrans" cxnId="{B51A2508-A479-4ECB-AAD4-711C66B0AC5A}">
      <dgm:prSet/>
      <dgm:spPr/>
      <dgm:t>
        <a:bodyPr/>
        <a:lstStyle/>
        <a:p>
          <a:endParaRPr lang="en-US"/>
        </a:p>
      </dgm:t>
    </dgm:pt>
    <dgm:pt modelId="{B1D4BB81-846E-4C39-87FB-F531E009AFD7}" type="pres">
      <dgm:prSet presAssocID="{CE2134C7-7B13-46CB-89C9-63778B3EE2F0}" presName="diagram" presStyleCnt="0">
        <dgm:presLayoutVars>
          <dgm:dir/>
          <dgm:resizeHandles val="exact"/>
        </dgm:presLayoutVars>
      </dgm:prSet>
      <dgm:spPr/>
    </dgm:pt>
    <dgm:pt modelId="{9320DF1A-D438-4B94-B4B8-DE89F8434C6E}" type="pres">
      <dgm:prSet presAssocID="{2FA2F904-8B9D-4617-A39C-DA02658A1C95}" presName="node" presStyleLbl="node1" presStyleIdx="0" presStyleCnt="7">
        <dgm:presLayoutVars>
          <dgm:bulletEnabled val="1"/>
        </dgm:presLayoutVars>
      </dgm:prSet>
      <dgm:spPr/>
    </dgm:pt>
    <dgm:pt modelId="{320768AA-C09B-4F2F-97B7-C483BE89B64C}" type="pres">
      <dgm:prSet presAssocID="{E2809A3F-7B1B-4A12-9592-7DCA61EBC9E9}" presName="sibTrans" presStyleCnt="0"/>
      <dgm:spPr/>
    </dgm:pt>
    <dgm:pt modelId="{9651DDBB-1562-4C28-95C2-46E6129F6F7C}" type="pres">
      <dgm:prSet presAssocID="{AB1703F7-6ED5-4FDA-97C7-B06969AA301F}" presName="node" presStyleLbl="node1" presStyleIdx="1" presStyleCnt="7">
        <dgm:presLayoutVars>
          <dgm:bulletEnabled val="1"/>
        </dgm:presLayoutVars>
      </dgm:prSet>
      <dgm:spPr/>
    </dgm:pt>
    <dgm:pt modelId="{2209C17A-F874-4896-A854-B9B8DCE43E9E}" type="pres">
      <dgm:prSet presAssocID="{D0FB8C68-15EC-4B04-A2CD-B524E6B45755}" presName="sibTrans" presStyleCnt="0"/>
      <dgm:spPr/>
    </dgm:pt>
    <dgm:pt modelId="{B8D1B3B5-E589-4416-83A0-02912E640133}" type="pres">
      <dgm:prSet presAssocID="{282184A4-E8E8-4262-B42B-8DE8C26906B4}" presName="node" presStyleLbl="node1" presStyleIdx="2" presStyleCnt="7">
        <dgm:presLayoutVars>
          <dgm:bulletEnabled val="1"/>
        </dgm:presLayoutVars>
      </dgm:prSet>
      <dgm:spPr/>
    </dgm:pt>
    <dgm:pt modelId="{6FF3671E-8084-49FD-A9AC-53D0516E3009}" type="pres">
      <dgm:prSet presAssocID="{1FE63ABA-337D-42E8-BF46-922E345F1A03}" presName="sibTrans" presStyleCnt="0"/>
      <dgm:spPr/>
    </dgm:pt>
    <dgm:pt modelId="{9E8AA678-BF81-4F3A-96E0-09D52C7281C2}" type="pres">
      <dgm:prSet presAssocID="{5939EBE9-3954-4883-A5C0-9B7FF077CBD1}" presName="node" presStyleLbl="node1" presStyleIdx="3" presStyleCnt="7">
        <dgm:presLayoutVars>
          <dgm:bulletEnabled val="1"/>
        </dgm:presLayoutVars>
      </dgm:prSet>
      <dgm:spPr/>
    </dgm:pt>
    <dgm:pt modelId="{40F745EF-DE8A-4D48-A828-E30C5E4DA18F}" type="pres">
      <dgm:prSet presAssocID="{14D9AFB1-855C-47C5-B1A7-4A90F84E296A}" presName="sibTrans" presStyleCnt="0"/>
      <dgm:spPr/>
    </dgm:pt>
    <dgm:pt modelId="{4E454E6F-011A-4897-92DE-819651183A2D}" type="pres">
      <dgm:prSet presAssocID="{738AB8DA-84AB-43BB-BF01-B2A0B773E18D}" presName="node" presStyleLbl="node1" presStyleIdx="4" presStyleCnt="7">
        <dgm:presLayoutVars>
          <dgm:bulletEnabled val="1"/>
        </dgm:presLayoutVars>
      </dgm:prSet>
      <dgm:spPr/>
    </dgm:pt>
    <dgm:pt modelId="{4769B30B-45E1-4C2C-8EF9-52D46BA902BD}" type="pres">
      <dgm:prSet presAssocID="{F655E5C8-E585-45BA-BE18-13A22771DDC7}" presName="sibTrans" presStyleCnt="0"/>
      <dgm:spPr/>
    </dgm:pt>
    <dgm:pt modelId="{8638B662-DE4D-4ECC-A34E-EF6D3DBB687C}" type="pres">
      <dgm:prSet presAssocID="{522C5561-CDF1-4BE8-B338-80BFD14A8CFA}" presName="node" presStyleLbl="node1" presStyleIdx="5" presStyleCnt="7">
        <dgm:presLayoutVars>
          <dgm:bulletEnabled val="1"/>
        </dgm:presLayoutVars>
      </dgm:prSet>
      <dgm:spPr/>
    </dgm:pt>
    <dgm:pt modelId="{56A1C97B-DABE-4314-BDC2-C244A375C54D}" type="pres">
      <dgm:prSet presAssocID="{BC6C04D1-07AF-4649-943E-358A70FBF2D6}" presName="sibTrans" presStyleCnt="0"/>
      <dgm:spPr/>
    </dgm:pt>
    <dgm:pt modelId="{4EB3A173-9E2E-4EE2-8E7A-964CA053F7AC}" type="pres">
      <dgm:prSet presAssocID="{95C5A1D0-AE53-4F00-850B-7D1104C89CE1}" presName="node" presStyleLbl="node1" presStyleIdx="6" presStyleCnt="7">
        <dgm:presLayoutVars>
          <dgm:bulletEnabled val="1"/>
        </dgm:presLayoutVars>
      </dgm:prSet>
      <dgm:spPr/>
    </dgm:pt>
  </dgm:ptLst>
  <dgm:cxnLst>
    <dgm:cxn modelId="{B51A2508-A479-4ECB-AAD4-711C66B0AC5A}" srcId="{CE2134C7-7B13-46CB-89C9-63778B3EE2F0}" destId="{95C5A1D0-AE53-4F00-850B-7D1104C89CE1}" srcOrd="6" destOrd="0" parTransId="{519452FC-FB9D-40DE-8683-3260B1E9A57E}" sibTransId="{60B1757F-D19D-4A6C-B231-9C041D069CDC}"/>
    <dgm:cxn modelId="{90C9D81F-DBAD-4F9F-A2BF-898D4316C0EC}" type="presOf" srcId="{2FA2F904-8B9D-4617-A39C-DA02658A1C95}" destId="{9320DF1A-D438-4B94-B4B8-DE89F8434C6E}" srcOrd="0" destOrd="0" presId="urn:microsoft.com/office/officeart/2005/8/layout/default"/>
    <dgm:cxn modelId="{3C962427-E01E-4368-8945-964AA0A84A31}" type="presOf" srcId="{AB1703F7-6ED5-4FDA-97C7-B06969AA301F}" destId="{9651DDBB-1562-4C28-95C2-46E6129F6F7C}" srcOrd="0" destOrd="0" presId="urn:microsoft.com/office/officeart/2005/8/layout/default"/>
    <dgm:cxn modelId="{B535E827-55DE-4062-A84D-35CBA1ABCD9A}" srcId="{CE2134C7-7B13-46CB-89C9-63778B3EE2F0}" destId="{AB1703F7-6ED5-4FDA-97C7-B06969AA301F}" srcOrd="1" destOrd="0" parTransId="{CB157EDC-056B-4048-9E7C-4F639532560F}" sibTransId="{D0FB8C68-15EC-4B04-A2CD-B524E6B45755}"/>
    <dgm:cxn modelId="{DB5F4F2E-08C1-4EDA-B63B-10B374763CC7}" type="presOf" srcId="{282184A4-E8E8-4262-B42B-8DE8C26906B4}" destId="{B8D1B3B5-E589-4416-83A0-02912E640133}" srcOrd="0" destOrd="0" presId="urn:microsoft.com/office/officeart/2005/8/layout/default"/>
    <dgm:cxn modelId="{F88FF937-DF56-47F1-9555-875B38A5545F}" type="presOf" srcId="{738AB8DA-84AB-43BB-BF01-B2A0B773E18D}" destId="{4E454E6F-011A-4897-92DE-819651183A2D}" srcOrd="0" destOrd="0" presId="urn:microsoft.com/office/officeart/2005/8/layout/default"/>
    <dgm:cxn modelId="{ACD46C5E-7DBD-4B3F-B402-F62EB0DC0773}" type="presOf" srcId="{522C5561-CDF1-4BE8-B338-80BFD14A8CFA}" destId="{8638B662-DE4D-4ECC-A34E-EF6D3DBB687C}" srcOrd="0" destOrd="0" presId="urn:microsoft.com/office/officeart/2005/8/layout/default"/>
    <dgm:cxn modelId="{9458D464-BE09-42DC-B59A-5F3E95E0700F}" srcId="{CE2134C7-7B13-46CB-89C9-63778B3EE2F0}" destId="{522C5561-CDF1-4BE8-B338-80BFD14A8CFA}" srcOrd="5" destOrd="0" parTransId="{E63A656C-08C3-4AB9-8865-1F3CF6CB2883}" sibTransId="{BC6C04D1-07AF-4649-943E-358A70FBF2D6}"/>
    <dgm:cxn modelId="{F8FF0D7A-B8EC-401E-B9E8-409BDACD5958}" srcId="{CE2134C7-7B13-46CB-89C9-63778B3EE2F0}" destId="{282184A4-E8E8-4262-B42B-8DE8C26906B4}" srcOrd="2" destOrd="0" parTransId="{53A5EE13-1544-471F-A139-365CE83D11F5}" sibTransId="{1FE63ABA-337D-42E8-BF46-922E345F1A03}"/>
    <dgm:cxn modelId="{FA242D7C-4E70-420D-8187-AD2DB59DE907}" srcId="{CE2134C7-7B13-46CB-89C9-63778B3EE2F0}" destId="{2FA2F904-8B9D-4617-A39C-DA02658A1C95}" srcOrd="0" destOrd="0" parTransId="{78471102-3697-468E-9EA5-1E58D569F623}" sibTransId="{E2809A3F-7B1B-4A12-9592-7DCA61EBC9E9}"/>
    <dgm:cxn modelId="{52ED279A-247D-495F-A42B-50A1028288FA}" type="presOf" srcId="{5939EBE9-3954-4883-A5C0-9B7FF077CBD1}" destId="{9E8AA678-BF81-4F3A-96E0-09D52C7281C2}" srcOrd="0" destOrd="0" presId="urn:microsoft.com/office/officeart/2005/8/layout/default"/>
    <dgm:cxn modelId="{DF542CAA-B8C7-45B9-8F47-E4AB77633508}" type="presOf" srcId="{CE2134C7-7B13-46CB-89C9-63778B3EE2F0}" destId="{B1D4BB81-846E-4C39-87FB-F531E009AFD7}" srcOrd="0" destOrd="0" presId="urn:microsoft.com/office/officeart/2005/8/layout/default"/>
    <dgm:cxn modelId="{214850AB-1E81-4CCF-8C09-9F266AB930C6}" srcId="{CE2134C7-7B13-46CB-89C9-63778B3EE2F0}" destId="{5939EBE9-3954-4883-A5C0-9B7FF077CBD1}" srcOrd="3" destOrd="0" parTransId="{BBFE75FC-6F74-49E5-A28F-AC74FBACC57D}" sibTransId="{14D9AFB1-855C-47C5-B1A7-4A90F84E296A}"/>
    <dgm:cxn modelId="{2EFA9AD7-538F-4E4B-B776-A10A7BF6DD71}" type="presOf" srcId="{95C5A1D0-AE53-4F00-850B-7D1104C89CE1}" destId="{4EB3A173-9E2E-4EE2-8E7A-964CA053F7AC}" srcOrd="0" destOrd="0" presId="urn:microsoft.com/office/officeart/2005/8/layout/default"/>
    <dgm:cxn modelId="{C7BDD5D9-8F08-4311-9CDE-9AFF2D2D4737}" srcId="{CE2134C7-7B13-46CB-89C9-63778B3EE2F0}" destId="{738AB8DA-84AB-43BB-BF01-B2A0B773E18D}" srcOrd="4" destOrd="0" parTransId="{F8B2197E-1A8D-497A-BCE7-00EE333F25BF}" sibTransId="{F655E5C8-E585-45BA-BE18-13A22771DDC7}"/>
    <dgm:cxn modelId="{49D33CD4-2300-4FF7-8ACD-99CDE76294D3}" type="presParOf" srcId="{B1D4BB81-846E-4C39-87FB-F531E009AFD7}" destId="{9320DF1A-D438-4B94-B4B8-DE89F8434C6E}" srcOrd="0" destOrd="0" presId="urn:microsoft.com/office/officeart/2005/8/layout/default"/>
    <dgm:cxn modelId="{759EC470-E3C9-47EF-8DC6-0A2477420E44}" type="presParOf" srcId="{B1D4BB81-846E-4C39-87FB-F531E009AFD7}" destId="{320768AA-C09B-4F2F-97B7-C483BE89B64C}" srcOrd="1" destOrd="0" presId="urn:microsoft.com/office/officeart/2005/8/layout/default"/>
    <dgm:cxn modelId="{19AC67FF-2C11-47F7-B8A4-A0298425272D}" type="presParOf" srcId="{B1D4BB81-846E-4C39-87FB-F531E009AFD7}" destId="{9651DDBB-1562-4C28-95C2-46E6129F6F7C}" srcOrd="2" destOrd="0" presId="urn:microsoft.com/office/officeart/2005/8/layout/default"/>
    <dgm:cxn modelId="{1C1E7F3A-6B99-46EE-A7C8-8A49C2B7A5E7}" type="presParOf" srcId="{B1D4BB81-846E-4C39-87FB-F531E009AFD7}" destId="{2209C17A-F874-4896-A854-B9B8DCE43E9E}" srcOrd="3" destOrd="0" presId="urn:microsoft.com/office/officeart/2005/8/layout/default"/>
    <dgm:cxn modelId="{687720C5-3CDE-402D-9725-33DC958D560D}" type="presParOf" srcId="{B1D4BB81-846E-4C39-87FB-F531E009AFD7}" destId="{B8D1B3B5-E589-4416-83A0-02912E640133}" srcOrd="4" destOrd="0" presId="urn:microsoft.com/office/officeart/2005/8/layout/default"/>
    <dgm:cxn modelId="{8A4F3242-DDC1-4491-9EAE-5690F526F9AE}" type="presParOf" srcId="{B1D4BB81-846E-4C39-87FB-F531E009AFD7}" destId="{6FF3671E-8084-49FD-A9AC-53D0516E3009}" srcOrd="5" destOrd="0" presId="urn:microsoft.com/office/officeart/2005/8/layout/default"/>
    <dgm:cxn modelId="{CF47F98B-3A32-4D69-AAE9-B93E62F00DDD}" type="presParOf" srcId="{B1D4BB81-846E-4C39-87FB-F531E009AFD7}" destId="{9E8AA678-BF81-4F3A-96E0-09D52C7281C2}" srcOrd="6" destOrd="0" presId="urn:microsoft.com/office/officeart/2005/8/layout/default"/>
    <dgm:cxn modelId="{631307F6-D951-4666-B789-C5A9039E3401}" type="presParOf" srcId="{B1D4BB81-846E-4C39-87FB-F531E009AFD7}" destId="{40F745EF-DE8A-4D48-A828-E30C5E4DA18F}" srcOrd="7" destOrd="0" presId="urn:microsoft.com/office/officeart/2005/8/layout/default"/>
    <dgm:cxn modelId="{00CB315C-76D1-43C9-A7D2-8DC6C1196367}" type="presParOf" srcId="{B1D4BB81-846E-4C39-87FB-F531E009AFD7}" destId="{4E454E6F-011A-4897-92DE-819651183A2D}" srcOrd="8" destOrd="0" presId="urn:microsoft.com/office/officeart/2005/8/layout/default"/>
    <dgm:cxn modelId="{26ECABCC-E5E0-421C-AB96-8D39E9C8ABB3}" type="presParOf" srcId="{B1D4BB81-846E-4C39-87FB-F531E009AFD7}" destId="{4769B30B-45E1-4C2C-8EF9-52D46BA902BD}" srcOrd="9" destOrd="0" presId="urn:microsoft.com/office/officeart/2005/8/layout/default"/>
    <dgm:cxn modelId="{337AE4B9-8AC5-44A8-AC70-05EE8DA0F421}" type="presParOf" srcId="{B1D4BB81-846E-4C39-87FB-F531E009AFD7}" destId="{8638B662-DE4D-4ECC-A34E-EF6D3DBB687C}" srcOrd="10" destOrd="0" presId="urn:microsoft.com/office/officeart/2005/8/layout/default"/>
    <dgm:cxn modelId="{915C1272-1A70-477A-973E-86720CEB1D50}" type="presParOf" srcId="{B1D4BB81-846E-4C39-87FB-F531E009AFD7}" destId="{56A1C97B-DABE-4314-BDC2-C244A375C54D}" srcOrd="11" destOrd="0" presId="urn:microsoft.com/office/officeart/2005/8/layout/default"/>
    <dgm:cxn modelId="{A74A9D6E-197F-4F5F-A337-F7B7307D2DAC}" type="presParOf" srcId="{B1D4BB81-846E-4C39-87FB-F531E009AFD7}" destId="{4EB3A173-9E2E-4EE2-8E7A-964CA053F7A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0DF1A-D438-4B94-B4B8-DE89F8434C6E}">
      <dsp:nvSpPr>
        <dsp:cNvPr id="0" name=""/>
        <dsp:cNvSpPr/>
      </dsp:nvSpPr>
      <dsp:spPr>
        <a:xfrm>
          <a:off x="427159" y="150"/>
          <a:ext cx="2011211" cy="1206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Summarize – ask your child to retell the beginning, middle, and end of the story</a:t>
          </a:r>
        </a:p>
      </dsp:txBody>
      <dsp:txXfrm>
        <a:off x="427159" y="150"/>
        <a:ext cx="2011211" cy="1206726"/>
      </dsp:txXfrm>
    </dsp:sp>
    <dsp:sp modelId="{9651DDBB-1562-4C28-95C2-46E6129F6F7C}">
      <dsp:nvSpPr>
        <dsp:cNvPr id="0" name=""/>
        <dsp:cNvSpPr/>
      </dsp:nvSpPr>
      <dsp:spPr>
        <a:xfrm>
          <a:off x="2639492" y="150"/>
          <a:ext cx="2011211" cy="1206726"/>
        </a:xfrm>
        <a:prstGeom prst="rect">
          <a:avLst/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S-T-P – Stop, Think, Paraphrase</a:t>
          </a:r>
        </a:p>
      </dsp:txBody>
      <dsp:txXfrm>
        <a:off x="2639492" y="150"/>
        <a:ext cx="2011211" cy="1206726"/>
      </dsp:txXfrm>
    </dsp:sp>
    <dsp:sp modelId="{B8D1B3B5-E589-4416-83A0-02912E640133}">
      <dsp:nvSpPr>
        <dsp:cNvPr id="0" name=""/>
        <dsp:cNvSpPr/>
      </dsp:nvSpPr>
      <dsp:spPr>
        <a:xfrm>
          <a:off x="4851825" y="150"/>
          <a:ext cx="2011211" cy="1206726"/>
        </a:xfrm>
        <a:prstGeom prst="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Who –What – who is the most important character? What did he or she do?</a:t>
          </a:r>
        </a:p>
      </dsp:txBody>
      <dsp:txXfrm>
        <a:off x="4851825" y="150"/>
        <a:ext cx="2011211" cy="1206726"/>
      </dsp:txXfrm>
    </dsp:sp>
    <dsp:sp modelId="{9E8AA678-BF81-4F3A-96E0-09D52C7281C2}">
      <dsp:nvSpPr>
        <dsp:cNvPr id="0" name=""/>
        <dsp:cNvSpPr/>
      </dsp:nvSpPr>
      <dsp:spPr>
        <a:xfrm>
          <a:off x="427159" y="1407999"/>
          <a:ext cx="2011211" cy="1206726"/>
        </a:xfrm>
        <a:prstGeom prst="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Connections – what does this story remind you of?</a:t>
          </a:r>
        </a:p>
      </dsp:txBody>
      <dsp:txXfrm>
        <a:off x="427159" y="1407999"/>
        <a:ext cx="2011211" cy="1206726"/>
      </dsp:txXfrm>
    </dsp:sp>
    <dsp:sp modelId="{4E454E6F-011A-4897-92DE-819651183A2D}">
      <dsp:nvSpPr>
        <dsp:cNvPr id="0" name=""/>
        <dsp:cNvSpPr/>
      </dsp:nvSpPr>
      <dsp:spPr>
        <a:xfrm>
          <a:off x="2639492" y="1407999"/>
          <a:ext cx="2011211" cy="1206726"/>
        </a:xfrm>
        <a:prstGeom prst="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Track the Character’s Feelings – how did the character feel at the beginning, middle, and end</a:t>
          </a:r>
        </a:p>
      </dsp:txBody>
      <dsp:txXfrm>
        <a:off x="2639492" y="1407999"/>
        <a:ext cx="2011211" cy="1206726"/>
      </dsp:txXfrm>
    </dsp:sp>
    <dsp:sp modelId="{8638B662-DE4D-4ECC-A34E-EF6D3DBB687C}">
      <dsp:nvSpPr>
        <dsp:cNvPr id="0" name=""/>
        <dsp:cNvSpPr/>
      </dsp:nvSpPr>
      <dsp:spPr>
        <a:xfrm>
          <a:off x="4851825" y="1407999"/>
          <a:ext cx="2011211" cy="1206726"/>
        </a:xfrm>
        <a:prstGeom prst="rect">
          <a:avLst/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Compare and Contrast</a:t>
          </a:r>
        </a:p>
      </dsp:txBody>
      <dsp:txXfrm>
        <a:off x="4851825" y="1407999"/>
        <a:ext cx="2011211" cy="1206726"/>
      </dsp:txXfrm>
    </dsp:sp>
    <dsp:sp modelId="{4EB3A173-9E2E-4EE2-8E7A-964CA053F7AC}">
      <dsp:nvSpPr>
        <dsp:cNvPr id="0" name=""/>
        <dsp:cNvSpPr/>
      </dsp:nvSpPr>
      <dsp:spPr>
        <a:xfrm>
          <a:off x="2639492" y="2815847"/>
          <a:ext cx="2011211" cy="1206726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Problem and Solution</a:t>
          </a:r>
        </a:p>
      </dsp:txBody>
      <dsp:txXfrm>
        <a:off x="2639492" y="2815847"/>
        <a:ext cx="2011211" cy="1206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96EEE8-F6C5-4035-902D-1971A4A8851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4AE93B-7C85-417E-99E3-060E2ABB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9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72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05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79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6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6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AEC960-1F6D-44A9-80B8-39618AA04C59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2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wleyla@pwcs.edu" TargetMode="External"/><Relationship Id="rId2" Type="http://schemas.openxmlformats.org/officeDocument/2006/relationships/hyperlink" Target="mailto:macklm@pwcs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s://www.lakeshorelearning.com/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88505" y="1814574"/>
            <a:ext cx="5570417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820" y="478053"/>
            <a:ext cx="4765476" cy="32765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Welcome!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We are the T. Clay </a:t>
            </a:r>
            <a:r>
              <a:rPr lang="en-US" sz="5400" dirty="0" err="1">
                <a:solidFill>
                  <a:srgbClr val="FFFFFF"/>
                </a:solidFill>
              </a:rPr>
              <a:t>WoOd</a:t>
            </a:r>
            <a:r>
              <a:rPr lang="en-US" sz="5400" dirty="0">
                <a:solidFill>
                  <a:srgbClr val="FFFFFF"/>
                </a:solidFill>
              </a:rPr>
              <a:t> Elementary Reading Specialists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533873" y="4476025"/>
            <a:ext cx="4765476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Mrs. Lauren Mack (K-2)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macklm@pwcs.edu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Mrs. Laura Fawley (3-5)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fawleyla@pwcs.edu</a:t>
            </a: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219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-2"/>
            <a:ext cx="12344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can I do to help my child with comprehension?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6967231-69EC-4BFE-8275-458A7781E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285849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62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3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6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5B2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38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096270-EA31-4B5D-81FD-BA4B8C703768}"/>
              </a:ext>
            </a:extLst>
          </p:cNvPr>
          <p:cNvSpPr txBox="1"/>
          <p:nvPr/>
        </p:nvSpPr>
        <p:spPr>
          <a:xfrm>
            <a:off x="228600" y="762000"/>
            <a:ext cx="3949011" cy="57912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000" b="1" dirty="0">
                <a:solidFill>
                  <a:srgbClr val="FFFFFF"/>
                </a:solidFill>
              </a:rPr>
              <a:t>Thank you for coming!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rgbClr val="FFFFFF"/>
                </a:solidFill>
              </a:rPr>
              <a:t>Please feel free to reach out to us if you have questions or </a:t>
            </a:r>
            <a:r>
              <a:rPr lang="en-US" sz="2800" dirty="0">
                <a:solidFill>
                  <a:schemeClr val="bg1"/>
                </a:solidFill>
              </a:rPr>
              <a:t>concerns.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</a:rPr>
              <a:t>Lauren Mack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macklm@pwcs.edu</a:t>
            </a:r>
            <a:r>
              <a:rPr lang="en-US" sz="2800" dirty="0">
                <a:solidFill>
                  <a:schemeClr val="bg1"/>
                </a:solidFill>
              </a:rPr>
              <a:t> (K-2)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</a:rPr>
              <a:t>Laura Fawley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fawleyla@pwcs.edu</a:t>
            </a:r>
            <a:r>
              <a:rPr lang="en-US" sz="2800" dirty="0">
                <a:solidFill>
                  <a:schemeClr val="bg1"/>
                </a:solidFill>
              </a:rPr>
              <a:t> (3-5)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5" name="Picture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79B8FFCD-971D-465D-8113-92BC62492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2446" b="3"/>
          <a:stretch/>
        </p:blipFill>
        <p:spPr>
          <a:xfrm>
            <a:off x="4444311" y="640080"/>
            <a:ext cx="4471089" cy="59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1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97" y="533400"/>
            <a:ext cx="3279903" cy="52578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It is essential to have a daily time for reading at home.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4F9624-E9A3-4118-9D8A-56D98C674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39052"/>
              </p:ext>
            </p:extLst>
          </p:nvPr>
        </p:nvGraphicFramePr>
        <p:xfrm>
          <a:off x="152400" y="55725"/>
          <a:ext cx="5255821" cy="68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4F9624-E9A3-4118-9D8A-56D98C674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55725"/>
                        <a:ext cx="5255821" cy="680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65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tack of multi-coloured books">
            <a:extLst>
              <a:ext uri="{FF2B5EF4-FFF2-40B4-BE49-F238E27FC236}">
                <a16:creationId xmlns:a16="http://schemas.microsoft.com/office/drawing/2014/main" id="{51C761E4-99CE-4173-A81A-06E2CC34C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7" r="36146" b="312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8096" y="585216"/>
            <a:ext cx="455011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To increase reading achievement and motivation: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3" y="1981200"/>
            <a:ext cx="4937205" cy="43281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i="1" dirty="0">
                <a:solidFill>
                  <a:srgbClr val="000000"/>
                </a:solidFill>
              </a:rPr>
              <a:t>Access to a wide variety of books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Children need access to a wide array of reading materials at their independent level in a variety of subject areas.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b="1" i="1" dirty="0">
                <a:solidFill>
                  <a:srgbClr val="000000"/>
                </a:solidFill>
              </a:rPr>
              <a:t>Well-stocked libraries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Book collections should contain current, interesting reading material. Keep visiting your local library.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b="1" i="1" dirty="0">
                <a:solidFill>
                  <a:srgbClr val="000000"/>
                </a:solidFill>
              </a:rPr>
              <a:t>Choice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Children need frequent opportunities to select their own reading materials for both personal and academic reasons.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b="1" i="1" dirty="0">
                <a:solidFill>
                  <a:srgbClr val="000000"/>
                </a:solidFill>
              </a:rPr>
              <a:t>Time to read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Children need consistent, daily time to read.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b="1" i="1" dirty="0">
                <a:solidFill>
                  <a:srgbClr val="000000"/>
                </a:solidFill>
              </a:rPr>
              <a:t>Reading engagement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Children need conditions that engage them with reading and foster reading self-efficacy.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00"/>
              </a:solidFill>
            </a:endParaRP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8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A9D4E571-7B15-4148-9562-69F81C77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262">
            <a:off x="2149602" y="4402342"/>
            <a:ext cx="1301868" cy="18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34548" y="2086052"/>
            <a:ext cx="4372506" cy="1568724"/>
          </a:xfrm>
        </p:spPr>
        <p:txBody>
          <a:bodyPr/>
          <a:lstStyle/>
          <a:p>
            <a:r>
              <a:rPr lang="en-US" sz="3200" b="1" dirty="0"/>
              <a:t>Exposure to a variety of genres helps increase vocabulary, listening comprehension, and understanding of text features.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0F026D-B0B2-4BAF-B5CC-95725B93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499">
            <a:off x="7221651" y="2334729"/>
            <a:ext cx="1398216" cy="20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lcon vs. Hawk (Who Would Win?) (23)">
            <a:extLst>
              <a:ext uri="{FF2B5EF4-FFF2-40B4-BE49-F238E27FC236}">
                <a16:creationId xmlns:a16="http://schemas.microsoft.com/office/drawing/2014/main" id="{4242DA93-A321-4312-8DEB-37F71FF5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89" y="4770172"/>
            <a:ext cx="1284563" cy="19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7D55CD8-8EDF-4CD4-BB55-058D64ED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415">
            <a:off x="371911" y="326052"/>
            <a:ext cx="1209988" cy="17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8A77EA5-07ED-433A-A297-138EFD6E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394">
            <a:off x="7188238" y="184300"/>
            <a:ext cx="1430717" cy="18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8AF7D37-7243-4AAB-964C-A1B43BEA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357">
            <a:off x="7306287" y="4719196"/>
            <a:ext cx="1551463" cy="2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ponsored Ad - Marvel Encyclopedia, New Edition">
            <a:extLst>
              <a:ext uri="{FF2B5EF4-FFF2-40B4-BE49-F238E27FC236}">
                <a16:creationId xmlns:a16="http://schemas.microsoft.com/office/drawing/2014/main" id="{DB3170D3-27E7-4A5C-9132-3D3C4B40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859">
            <a:off x="596146" y="2506292"/>
            <a:ext cx="1440535" cy="17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5FDD49D4-7474-4582-AFBB-DB2D5667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0" y="232027"/>
            <a:ext cx="1412044" cy="17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B28E9D1A-93D7-44A2-9EFB-7CB74BEA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159">
            <a:off x="5482820" y="4354548"/>
            <a:ext cx="1369725" cy="20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AE914146-26F1-42EC-82A8-9125AA5D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881">
            <a:off x="2155027" y="306322"/>
            <a:ext cx="1087007" cy="16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nimals Nobody Loves">
            <a:extLst>
              <a:ext uri="{FF2B5EF4-FFF2-40B4-BE49-F238E27FC236}">
                <a16:creationId xmlns:a16="http://schemas.microsoft.com/office/drawing/2014/main" id="{3D67F16C-4317-458A-BE55-1B44C6DB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1" y="4677822"/>
            <a:ext cx="1702120" cy="17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9AD37884-B8FC-4F71-B4AD-D8405502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885">
            <a:off x="5465131" y="248087"/>
            <a:ext cx="1209989" cy="17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SheltoCC\Desktop\orig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413" y="3227033"/>
            <a:ext cx="2484310" cy="2484310"/>
          </a:xfrm>
          <a:prstGeom prst="rect">
            <a:avLst/>
          </a:prstGeom>
          <a:noFill/>
        </p:spPr>
      </p:pic>
      <p:pic>
        <p:nvPicPr>
          <p:cNvPr id="4104" name="Picture 8" descr="C:\Documents and Settings\SheltoCC\Desktop\coo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8601" y="4620806"/>
            <a:ext cx="3369561" cy="218598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194248"/>
            <a:ext cx="3507919" cy="1710752"/>
          </a:xfrm>
        </p:spPr>
        <p:txBody>
          <a:bodyPr/>
          <a:lstStyle/>
          <a:p>
            <a:r>
              <a:rPr lang="en-US" sz="3000" b="1" dirty="0"/>
              <a:t>Most of what we read is “functional text.”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992">
            <a:off x="287172" y="1932067"/>
            <a:ext cx="4526705" cy="455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482C1-98EB-456E-A32C-FC02614BB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267"/>
            <a:ext cx="5857875" cy="3381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ECB28-D66E-40D2-B675-C4C047B0FD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76" y="2667000"/>
            <a:ext cx="2362200" cy="19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asbro Gaming Scrabble Game">
            <a:extLst>
              <a:ext uri="{FF2B5EF4-FFF2-40B4-BE49-F238E27FC236}">
                <a16:creationId xmlns:a16="http://schemas.microsoft.com/office/drawing/2014/main" id="{1DED7573-B4B4-4253-BF90-95CCB42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8992">
            <a:off x="666317" y="2853583"/>
            <a:ext cx="2149687" cy="12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in product photo">
            <a:extLst>
              <a:ext uri="{FF2B5EF4-FFF2-40B4-BE49-F238E27FC236}">
                <a16:creationId xmlns:a16="http://schemas.microsoft.com/office/drawing/2014/main" id="{926EEB31-A2C8-4E17-84E3-81D05707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1985" flipH="1">
            <a:off x="6715726" y="3171381"/>
            <a:ext cx="2242154" cy="16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7814" y="2157644"/>
            <a:ext cx="6248400" cy="2438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/>
              <a:t>There are a lot of fun resources to help support sight words, sounds, word building, and letter recognition.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/>
              <a:t> </a:t>
            </a:r>
            <a:r>
              <a:rPr lang="en-US" sz="2200" dirty="0">
                <a:hlinkClick r:id="rId5"/>
              </a:rPr>
              <a:t>https://www.lakeshorelearning.com</a:t>
            </a:r>
            <a:endParaRPr lang="en-US" sz="22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hlinkClick r:id="rId6"/>
              </a:rPr>
              <a:t>http://www.amazon.com</a:t>
            </a:r>
            <a:endParaRPr lang="en-US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052" name="Picture 4" descr="main product photo">
            <a:extLst>
              <a:ext uri="{FF2B5EF4-FFF2-40B4-BE49-F238E27FC236}">
                <a16:creationId xmlns:a16="http://schemas.microsoft.com/office/drawing/2014/main" id="{98D17A7D-8904-451A-AB80-15CAE749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7756" y="60484"/>
            <a:ext cx="2702052" cy="19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inkFun Zingo Sight Words Award Winning Early Reading Game for Pre-K to 2nd Grade - Toy of the Year Finalist, A Fun and E...">
            <a:extLst>
              <a:ext uri="{FF2B5EF4-FFF2-40B4-BE49-F238E27FC236}">
                <a16:creationId xmlns:a16="http://schemas.microsoft.com/office/drawing/2014/main" id="{2B9AD390-C7C6-4547-80CF-20F5A52E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27" y="4782814"/>
            <a:ext cx="1752600" cy="17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ogie Board Basics Reusable Writing Pad-Includes 8.5 in LCD Writing Tablet, Instant Erase, Stylus Pen, Pink">
            <a:extLst>
              <a:ext uri="{FF2B5EF4-FFF2-40B4-BE49-F238E27FC236}">
                <a16:creationId xmlns:a16="http://schemas.microsoft.com/office/drawing/2014/main" id="{2D915719-1822-41B7-84C2-7CEAA0B0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14" y="-83999"/>
            <a:ext cx="1247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ponsored Ad - Edupress Sight Words Splat Game Grades K-1 (EP63757)">
            <a:extLst>
              <a:ext uri="{FF2B5EF4-FFF2-40B4-BE49-F238E27FC236}">
                <a16:creationId xmlns:a16="http://schemas.microsoft.com/office/drawing/2014/main" id="{DCC07B03-1A9D-4173-8E6A-F684985C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29" y="38906"/>
            <a:ext cx="1285966" cy="19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pwords, Fun and Challenging Family Word Game with Stackable Letter Tiles, for Ages 8 and up">
            <a:extLst>
              <a:ext uri="{FF2B5EF4-FFF2-40B4-BE49-F238E27FC236}">
                <a16:creationId xmlns:a16="http://schemas.microsoft.com/office/drawing/2014/main" id="{45998813-E71F-4BE0-9509-0900F6BD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8342"/>
            <a:ext cx="1536584" cy="15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inning Moves Games BIG BOGGLE, THE CLASSIC EDITION">
            <a:extLst>
              <a:ext uri="{FF2B5EF4-FFF2-40B4-BE49-F238E27FC236}">
                <a16:creationId xmlns:a16="http://schemas.microsoft.com/office/drawing/2014/main" id="{B562713E-137E-451C-A62B-A9955EB1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10" y="4456460"/>
            <a:ext cx="2030826" cy="20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ponsored Ad - Bananagrams Word Game">
            <a:extLst>
              <a:ext uri="{FF2B5EF4-FFF2-40B4-BE49-F238E27FC236}">
                <a16:creationId xmlns:a16="http://schemas.microsoft.com/office/drawing/2014/main" id="{D31F1F52-5EEA-4696-AA9B-3BB79C12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257"/>
            <a:ext cx="1835787" cy="13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4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AC75469-4DB4-412B-82AD-7E1E2132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8096" y="585216"/>
            <a:ext cx="354918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IS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 “just right” book?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0B9CA4-3588-445D-BB69-2A2F9BB9D012}"/>
              </a:ext>
            </a:extLst>
          </p:cNvPr>
          <p:cNvSpPr/>
          <p:nvPr/>
        </p:nvSpPr>
        <p:spPr>
          <a:xfrm>
            <a:off x="768096" y="2286000"/>
            <a:ext cx="3492177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930"/>
              </a:spcBef>
              <a:buClr>
                <a:schemeClr val="accent1"/>
              </a:buClr>
            </a:pPr>
            <a:r>
              <a:rPr lang="en-US" sz="2800" b="1" dirty="0"/>
              <a:t>Your child should know or be able to figure out almost every word. Independent means 95%-100% accuracy. Reading for practice should be enjoyable, not stressful.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F6D48A6-724B-495A-89BB-DC186027C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6035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4181C4F-BA33-4970-80F5-1AB90E3B4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7" y="321731"/>
            <a:ext cx="2458964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ig Shot Diary of a Wimpy Kid Book 16">
            <a:extLst>
              <a:ext uri="{FF2B5EF4-FFF2-40B4-BE49-F238E27FC236}">
                <a16:creationId xmlns:a16="http://schemas.microsoft.com/office/drawing/2014/main" id="{6B6E3BCD-4E36-4F9F-ABB5-297D3AA6F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r="10458" b="-2"/>
          <a:stretch/>
        </p:blipFill>
        <p:spPr bwMode="auto">
          <a:xfrm>
            <a:off x="5155926" y="484068"/>
            <a:ext cx="1761517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ED5684D9-D82E-427C-AFDD-DCB0B0F8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384" y="311970"/>
            <a:ext cx="1521616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2BA58DB-4D3F-4324-9EB3-0C40D0325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7154" y="1665817"/>
            <a:ext cx="1510846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enry And Mudge First Book">
            <a:extLst>
              <a:ext uri="{FF2B5EF4-FFF2-40B4-BE49-F238E27FC236}">
                <a16:creationId xmlns:a16="http://schemas.microsoft.com/office/drawing/2014/main" id="{47A729B2-63E2-42EA-90E7-4C88B1B36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-2" b="-2"/>
          <a:stretch/>
        </p:blipFill>
        <p:spPr bwMode="auto">
          <a:xfrm>
            <a:off x="7510559" y="1804306"/>
            <a:ext cx="1268523" cy="20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B698BF10-41D1-450D-AFDF-A43B2EB08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6831" cy="23122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Waiting Is Not Easy! (An Elephant and Piggie Book) (Elephant and Piggie Book, An)">
            <a:extLst>
              <a:ext uri="{FF2B5EF4-FFF2-40B4-BE49-F238E27FC236}">
                <a16:creationId xmlns:a16="http://schemas.microsoft.com/office/drawing/2014/main" id="{7088F5B0-E25E-445B-9952-B2B818630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" r="1" b="116"/>
          <a:stretch/>
        </p:blipFill>
        <p:spPr bwMode="auto">
          <a:xfrm>
            <a:off x="4927420" y="4447980"/>
            <a:ext cx="1342004" cy="17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2133BEDA-8F44-4EE1-AB2D-1710BC135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D3F580DD-CE34-4668-8405-73217EAB3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r="-5" b="17158"/>
          <a:stretch/>
        </p:blipFill>
        <p:spPr bwMode="auto">
          <a:xfrm>
            <a:off x="6625349" y="4436480"/>
            <a:ext cx="2160270" cy="17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If it isn’t fun, then the text is probably too difficult for your child right now.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7709" y="2286000"/>
            <a:ext cx="426044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/>
              <a:t>Tell your child that this is a “someday book.” They will be able to read it on their own someday, but for now maybe you can read it to them.</a:t>
            </a:r>
          </a:p>
        </p:txBody>
      </p:sp>
      <p:pic>
        <p:nvPicPr>
          <p:cNvPr id="6146" name="Picture 2" descr="Harry Potter and the Sorcerer's Stone: MinaLima Edition (Harry Potter, Book 1) (Illustrated edition) (1)">
            <a:extLst>
              <a:ext uri="{FF2B5EF4-FFF2-40B4-BE49-F238E27FC236}">
                <a16:creationId xmlns:a16="http://schemas.microsoft.com/office/drawing/2014/main" id="{BE30F8D1-2E0D-4864-BD85-7A845F10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3" y="2286000"/>
            <a:ext cx="2028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0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8096" y="459317"/>
            <a:ext cx="329184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/>
              <a:t>Why Read Aloud?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1" y="2286000"/>
            <a:ext cx="3678935" cy="3931920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presents books as sources of pleasant, valuable, and exciting experiences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Gives children background 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Increases vocabulary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parents to be good role models for what fluent reading sounds like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Encourages children to use their imagination</a:t>
            </a:r>
          </a:p>
        </p:txBody>
      </p:sp>
      <p:pic>
        <p:nvPicPr>
          <p:cNvPr id="5122" name="Picture 2" descr="The One and Only Ivan">
            <a:extLst>
              <a:ext uri="{FF2B5EF4-FFF2-40B4-BE49-F238E27FC236}">
                <a16:creationId xmlns:a16="http://schemas.microsoft.com/office/drawing/2014/main" id="{A40B9746-4F1A-435C-81B6-BD1600CC1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r="2693" b="-2"/>
          <a:stretch/>
        </p:blipFill>
        <p:spPr bwMode="auto">
          <a:xfrm>
            <a:off x="5292087" y="960120"/>
            <a:ext cx="3131821" cy="49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3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495</Words>
  <Application>Microsoft Office PowerPoint</Application>
  <PresentationFormat>On-screen Show (4:3)</PresentationFormat>
  <Paragraphs>58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Acrobat Document</vt:lpstr>
      <vt:lpstr>Welcome!   We are the T. Clay WoOd Elementary Reading Specialists</vt:lpstr>
      <vt:lpstr>It is essential to have a daily time for reading at home.</vt:lpstr>
      <vt:lpstr>To increase reading achievement and motivation: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Read Aloud?</vt:lpstr>
      <vt:lpstr>What can I do to help my child with comprehension?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We are the T. Clay WoOd Elementary Reading Specialists</dc:title>
  <dc:creator>Lauren M. Mack</dc:creator>
  <cp:lastModifiedBy>Lauren M. Mack</cp:lastModifiedBy>
  <cp:revision>4</cp:revision>
  <dcterms:created xsi:type="dcterms:W3CDTF">2021-12-09T19:47:36Z</dcterms:created>
  <dcterms:modified xsi:type="dcterms:W3CDTF">2021-12-10T15:26:54Z</dcterms:modified>
</cp:coreProperties>
</file>