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81" r:id="rId3"/>
    <p:sldId id="267" r:id="rId4"/>
    <p:sldId id="257" r:id="rId5"/>
    <p:sldId id="276" r:id="rId6"/>
    <p:sldId id="272" r:id="rId7"/>
    <p:sldId id="278" r:id="rId8"/>
    <p:sldId id="273" r:id="rId9"/>
    <p:sldId id="288" r:id="rId10"/>
    <p:sldId id="290" r:id="rId11"/>
    <p:sldId id="282" r:id="rId12"/>
    <p:sldId id="285" r:id="rId1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A342E1-C2FE-4DC9-8A9F-E48DD40BD7AA}" v="180" dt="2021-12-10T13:06:37.985"/>
    <p1510:client id="{84A01315-782A-179B-E142-EF19C3DF9855}" v="311" dt="2021-12-06T14:45:29.900"/>
    <p1510:client id="{B9D59236-D24B-4E23-967C-93F992884C5D}" v="9" dt="2021-12-07T14:15:30.329"/>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pos="3839"/>
        <p:guide orient="horz" pos="216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B_EC616B03.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219"/>
        <c:overlap val="-27"/>
        <c:axId val="129391616"/>
        <c:axId val="35500800"/>
      </c:barChart>
      <c:catAx>
        <c:axId val="12939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500800"/>
        <c:crosses val="autoZero"/>
        <c:auto val="1"/>
        <c:lblAlgn val="ctr"/>
        <c:lblOffset val="100"/>
        <c:noMultiLvlLbl val="0"/>
      </c:catAx>
      <c:valAx>
        <c:axId val="355008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39161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12/10/2021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12/10/2021</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12/10/2021</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endParaRPr lang="en-US"/>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12/10/2021</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12/10/2021</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12/10/2021</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12/10/2021</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12/10/2021</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12/10/2021</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12/10/2021</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12/10/2021</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12/10/2021</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12/10/2021</a:t>
            </a:fld>
            <a:endParaRPr lang="en-US"/>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cruzkt@pwcs.edu" TargetMode="External"/><Relationship Id="rId2" Type="http://schemas.openxmlformats.org/officeDocument/2006/relationships/hyperlink" Target="mailto:scarcekb@pwc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412" y="152400"/>
            <a:ext cx="9220200" cy="3048000"/>
          </a:xfrm>
        </p:spPr>
        <p:txBody>
          <a:bodyPr/>
          <a:lstStyle/>
          <a:p>
            <a:pPr algn="ctr"/>
            <a:r>
              <a:rPr lang="en-US"/>
              <a:t>Supporting students in mathematics!</a:t>
            </a:r>
          </a:p>
        </p:txBody>
      </p:sp>
      <p:sp>
        <p:nvSpPr>
          <p:cNvPr id="3" name="Subtitle 2"/>
          <p:cNvSpPr>
            <a:spLocks noGrp="1"/>
          </p:cNvSpPr>
          <p:nvPr>
            <p:ph type="subTitle" idx="1"/>
          </p:nvPr>
        </p:nvSpPr>
        <p:spPr>
          <a:xfrm>
            <a:off x="0" y="4800600"/>
            <a:ext cx="12188825" cy="1371600"/>
          </a:xfrm>
        </p:spPr>
        <p:txBody>
          <a:bodyPr>
            <a:normAutofit fontScale="40000" lnSpcReduction="20000"/>
          </a:bodyPr>
          <a:lstStyle/>
          <a:p>
            <a:pPr algn="ctr"/>
            <a:r>
              <a:rPr lang="en-US" sz="3300"/>
              <a:t>Based on the NEA Parent’s Guide to Helping Your Child with Today’s Math, </a:t>
            </a:r>
            <a:endParaRPr lang="en-US" sz="3300" u="sng"/>
          </a:p>
          <a:p>
            <a:pPr algn="ctr"/>
            <a:r>
              <a:rPr lang="en-US" sz="3300"/>
              <a:t>book  </a:t>
            </a:r>
            <a:r>
              <a:rPr lang="en-US" sz="3300" u="sng"/>
              <a:t>Accessible Math: 10 Instructional Shifts That Raise Student Achievement </a:t>
            </a:r>
            <a:r>
              <a:rPr lang="en-US" sz="3300"/>
              <a:t> </a:t>
            </a:r>
          </a:p>
          <a:p>
            <a:pPr algn="ctr"/>
            <a:r>
              <a:rPr lang="en-US" sz="3300"/>
              <a:t>by Steve </a:t>
            </a:r>
            <a:r>
              <a:rPr lang="en-US" sz="3300" err="1"/>
              <a:t>Leinwand</a:t>
            </a:r>
            <a:endParaRPr lang="en-US" sz="3300" u="sng"/>
          </a:p>
          <a:p>
            <a:pPr algn="ctr"/>
            <a:r>
              <a:rPr lang="en-US" sz="3300" u="sng"/>
              <a:t>Mathematical Mindsets</a:t>
            </a:r>
            <a:r>
              <a:rPr lang="en-US" sz="3300"/>
              <a:t>, by Jo </a:t>
            </a:r>
            <a:r>
              <a:rPr lang="en-US" sz="3300" err="1"/>
              <a:t>Boaler</a:t>
            </a:r>
            <a:endParaRPr lang="en-US" sz="3300"/>
          </a:p>
          <a:p>
            <a:endParaRPr lang="en-US" sz="3300"/>
          </a:p>
          <a:p>
            <a:r>
              <a:rPr lang="en-US"/>
              <a:t>Presented by</a:t>
            </a:r>
          </a:p>
          <a:p>
            <a:r>
              <a:rPr lang="en-US" err="1"/>
              <a:t>Karola</a:t>
            </a:r>
            <a:r>
              <a:rPr lang="en-US"/>
              <a:t> Scarce, M. Ed, NBCT</a:t>
            </a:r>
          </a:p>
          <a:p>
            <a:r>
              <a:rPr lang="en-US"/>
              <a:t>Math Resource Teacher</a:t>
            </a:r>
          </a:p>
          <a:p>
            <a:r>
              <a:rPr lang="en-US"/>
              <a:t>Teacher of students with Disabilities</a:t>
            </a:r>
          </a:p>
          <a:p>
            <a:r>
              <a:rPr lang="en-US"/>
              <a:t>scarcekb@pwcs.edu</a:t>
            </a:r>
          </a:p>
        </p:txBody>
      </p:sp>
      <p:sp>
        <p:nvSpPr>
          <p:cNvPr id="4" name="TextBox 3">
            <a:extLst>
              <a:ext uri="{FF2B5EF4-FFF2-40B4-BE49-F238E27FC236}">
                <a16:creationId xmlns:a16="http://schemas.microsoft.com/office/drawing/2014/main" id="{95FFBF21-1DBA-4484-8FF2-83F8081A171E}"/>
              </a:ext>
            </a:extLst>
          </p:cNvPr>
          <p:cNvSpPr txBox="1"/>
          <p:nvPr/>
        </p:nvSpPr>
        <p:spPr>
          <a:xfrm>
            <a:off x="4722812" y="3200399"/>
            <a:ext cx="2743199" cy="10895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pPr>
            <a:r>
              <a:rPr lang="en-US" sz="2400"/>
              <a:t>Presenters:</a:t>
            </a:r>
            <a:endParaRPr lang="en-US"/>
          </a:p>
          <a:p>
            <a:pPr algn="ctr">
              <a:lnSpc>
                <a:spcPct val="90000"/>
              </a:lnSpc>
            </a:pPr>
            <a:r>
              <a:rPr lang="en-US" sz="2400"/>
              <a:t>Katie Cruz</a:t>
            </a:r>
          </a:p>
          <a:p>
            <a:pPr algn="ctr">
              <a:lnSpc>
                <a:spcPct val="90000"/>
              </a:lnSpc>
            </a:pPr>
            <a:r>
              <a:rPr lang="en-US" sz="2400"/>
              <a:t>Karola Scarce</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37D054-A24C-48B5-9D3C-020B86359C4D}"/>
              </a:ext>
            </a:extLst>
          </p:cNvPr>
          <p:cNvPicPr>
            <a:picLocks noChangeAspect="1"/>
          </p:cNvPicPr>
          <p:nvPr/>
        </p:nvPicPr>
        <p:blipFill>
          <a:blip r:embed="rId2"/>
          <a:stretch>
            <a:fillRect/>
          </a:stretch>
        </p:blipFill>
        <p:spPr>
          <a:xfrm>
            <a:off x="3441358" y="0"/>
            <a:ext cx="5306108" cy="6858000"/>
          </a:xfrm>
          <a:prstGeom prst="rect">
            <a:avLst/>
          </a:prstGeom>
        </p:spPr>
      </p:pic>
    </p:spTree>
    <p:extLst>
      <p:ext uri="{BB962C8B-B14F-4D97-AF65-F5344CB8AC3E}">
        <p14:creationId xmlns:p14="http://schemas.microsoft.com/office/powerpoint/2010/main" val="398378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76200"/>
            <a:ext cx="9220198" cy="1219200"/>
          </a:xfrm>
        </p:spPr>
        <p:txBody>
          <a:bodyPr>
            <a:noAutofit/>
          </a:bodyPr>
          <a:lstStyle/>
          <a:p>
            <a:r>
              <a:rPr lang="en-US" sz="4000"/>
              <a:t>Home support &amp; homework </a:t>
            </a:r>
            <a:br>
              <a:rPr lang="en-US"/>
            </a:br>
            <a:endParaRPr lang="en-US"/>
          </a:p>
        </p:txBody>
      </p:sp>
      <p:sp>
        <p:nvSpPr>
          <p:cNvPr id="3" name="Rectangle 2"/>
          <p:cNvSpPr/>
          <p:nvPr/>
        </p:nvSpPr>
        <p:spPr>
          <a:xfrm>
            <a:off x="1141412" y="1524000"/>
            <a:ext cx="10515600" cy="5570756"/>
          </a:xfrm>
          <a:prstGeom prst="rect">
            <a:avLst/>
          </a:prstGeom>
        </p:spPr>
        <p:txBody>
          <a:bodyPr wrap="square" lIns="91440" tIns="45720" rIns="91440" bIns="45720" anchor="t">
            <a:spAutoFit/>
          </a:bodyPr>
          <a:lstStyle/>
          <a:p>
            <a:pPr marL="457200" indent="-457200">
              <a:buFont typeface="Arial" panose="020B0604020202020204" pitchFamily="34" charset="0"/>
              <a:buChar char="•"/>
            </a:pPr>
            <a:r>
              <a:rPr lang="en-US" sz="3200"/>
              <a:t>Homework is intended for additional practice and practice is important! </a:t>
            </a:r>
          </a:p>
          <a:p>
            <a:pPr marL="457200" indent="-457200">
              <a:buFont typeface="Arial" panose="020B0604020202020204" pitchFamily="34" charset="0"/>
              <a:buChar char="•"/>
            </a:pPr>
            <a:r>
              <a:rPr lang="en-US" sz="3200"/>
              <a:t>If your child does not understand how to complete the homework, check your child’s Canvas course for resources OR  let the teacher know! </a:t>
            </a:r>
          </a:p>
          <a:p>
            <a:pPr marL="457200" indent="-457200">
              <a:buFont typeface="Arial" panose="020B0604020202020204" pitchFamily="34" charset="0"/>
              <a:buChar char="•"/>
            </a:pPr>
            <a:r>
              <a:rPr lang="en-US" sz="3200"/>
              <a:t>If you are unfamiliar with the math procedure, ask your child to teach you OR Watch You Tube! Almost all strategies are on there!</a:t>
            </a:r>
          </a:p>
          <a:p>
            <a:pPr marL="457200" indent="-457200">
              <a:buFont typeface="Arial" panose="020B0604020202020204" pitchFamily="34" charset="0"/>
              <a:buChar char="•"/>
            </a:pPr>
            <a:r>
              <a:rPr lang="en-US" sz="3200"/>
              <a:t>Homework should not result in tears! (parent or student)</a:t>
            </a:r>
          </a:p>
          <a:p>
            <a:endParaRPr lang="en-US" sz="3200"/>
          </a:p>
          <a:p>
            <a:endParaRPr lang="en-US"/>
          </a:p>
          <a:p>
            <a:endParaRPr lang="en-US"/>
          </a:p>
        </p:txBody>
      </p:sp>
    </p:spTree>
    <p:extLst>
      <p:ext uri="{BB962C8B-B14F-4D97-AF65-F5344CB8AC3E}">
        <p14:creationId xmlns:p14="http://schemas.microsoft.com/office/powerpoint/2010/main" val="184044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
        <p:nvSpPr>
          <p:cNvPr id="3" name="Content Placeholder 2"/>
          <p:cNvSpPr>
            <a:spLocks noGrp="1"/>
          </p:cNvSpPr>
          <p:nvPr>
            <p:ph idx="1"/>
          </p:nvPr>
        </p:nvSpPr>
        <p:spPr/>
        <p:txBody>
          <a:bodyPr vert="horz" lIns="91440" tIns="45720" rIns="91440" bIns="45720" rtlCol="0" anchor="t">
            <a:normAutofit/>
          </a:bodyPr>
          <a:lstStyle/>
          <a:p>
            <a:pPr marL="0" indent="0" algn="ctr">
              <a:buNone/>
            </a:pPr>
            <a:r>
              <a:rPr lang="en-US" sz="3200"/>
              <a:t>Please contact us or your child’s teacher with questions and/or links to math resources! </a:t>
            </a:r>
          </a:p>
          <a:p>
            <a:pPr marL="0" indent="0" algn="ctr">
              <a:buNone/>
            </a:pPr>
            <a:r>
              <a:rPr lang="en-US" sz="3200"/>
              <a:t>We are more than happy to help you!</a:t>
            </a:r>
          </a:p>
          <a:p>
            <a:pPr marL="0" indent="0" algn="ctr">
              <a:buNone/>
            </a:pPr>
            <a:r>
              <a:rPr lang="en-US" sz="3200"/>
              <a:t>Karola Scarce, </a:t>
            </a:r>
            <a:r>
              <a:rPr lang="en-US" sz="3200">
                <a:hlinkClick r:id="rId2"/>
              </a:rPr>
              <a:t>scarcekb@pwcs.edu</a:t>
            </a:r>
            <a:endParaRPr lang="en-US" sz="3200"/>
          </a:p>
          <a:p>
            <a:pPr marL="0" indent="0" algn="ctr">
              <a:buNone/>
            </a:pPr>
            <a:r>
              <a:rPr lang="en-US" sz="3200"/>
              <a:t>Katie Cruz , </a:t>
            </a:r>
            <a:r>
              <a:rPr lang="en-US" sz="3200">
                <a:hlinkClick r:id="rId3"/>
              </a:rPr>
              <a:t>cruzkt@pwcs.edu</a:t>
            </a:r>
          </a:p>
          <a:p>
            <a:pPr marL="0" indent="0" algn="ctr">
              <a:buNone/>
            </a:pPr>
            <a:endParaRPr lang="en-US" sz="3200"/>
          </a:p>
        </p:txBody>
      </p:sp>
    </p:spTree>
    <p:extLst>
      <p:ext uri="{BB962C8B-B14F-4D97-AF65-F5344CB8AC3E}">
        <p14:creationId xmlns:p14="http://schemas.microsoft.com/office/powerpoint/2010/main" val="155971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Math Strands</a:t>
            </a:r>
          </a:p>
        </p:txBody>
      </p:sp>
      <p:sp>
        <p:nvSpPr>
          <p:cNvPr id="3" name="Content Placeholder 2"/>
          <p:cNvSpPr>
            <a:spLocks noGrp="1"/>
          </p:cNvSpPr>
          <p:nvPr>
            <p:ph idx="1"/>
          </p:nvPr>
        </p:nvSpPr>
        <p:spPr/>
        <p:txBody>
          <a:bodyPr/>
          <a:lstStyle/>
          <a:p>
            <a:r>
              <a:rPr lang="en-US" sz="3600"/>
              <a:t>Numbers and Number Sense</a:t>
            </a:r>
          </a:p>
          <a:p>
            <a:r>
              <a:rPr lang="en-US" sz="3600"/>
              <a:t>Computation and Estimation</a:t>
            </a:r>
          </a:p>
          <a:p>
            <a:r>
              <a:rPr lang="en-US" sz="3600"/>
              <a:t>Measurement </a:t>
            </a:r>
          </a:p>
          <a:p>
            <a:r>
              <a:rPr lang="en-US" sz="3600"/>
              <a:t>Geometry</a:t>
            </a:r>
          </a:p>
          <a:p>
            <a:r>
              <a:rPr lang="en-US" sz="3600"/>
              <a:t>Probability &amp; Statistics</a:t>
            </a:r>
          </a:p>
          <a:p>
            <a:r>
              <a:rPr lang="en-US" sz="3600"/>
              <a:t>Patterns, Functions and Algebra</a:t>
            </a:r>
          </a:p>
          <a:p>
            <a:endParaRPr lang="en-US"/>
          </a:p>
        </p:txBody>
      </p:sp>
    </p:spTree>
    <p:extLst>
      <p:ext uri="{BB962C8B-B14F-4D97-AF65-F5344CB8AC3E}">
        <p14:creationId xmlns:p14="http://schemas.microsoft.com/office/powerpoint/2010/main" val="1813725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0"/>
            <a:ext cx="9143998" cy="1401762"/>
          </a:xfrm>
        </p:spPr>
        <p:txBody>
          <a:bodyPr>
            <a:normAutofit/>
          </a:bodyPr>
          <a:lstStyle/>
          <a:p>
            <a:r>
              <a:rPr lang="en-US"/>
              <a:t>Mathematics is visual</a:t>
            </a:r>
          </a:p>
        </p:txBody>
      </p:sp>
      <p:graphicFrame>
        <p:nvGraphicFramePr>
          <p:cNvPr id="6" name="Content Placeholder 5" descr="Clustered column chart showing the values of 3 series for 4 categories"/>
          <p:cNvGraphicFramePr>
            <a:graphicFrameLocks noGrp="1"/>
          </p:cNvGraphicFramePr>
          <p:nvPr>
            <p:ph idx="1"/>
            <p:extLst>
              <p:ext uri="{D42A27DB-BD31-4B8C-83A1-F6EECF244321}">
                <p14:modId xmlns:p14="http://schemas.microsoft.com/office/powerpoint/2010/main" val="4285737187"/>
              </p:ext>
            </p:extLst>
          </p:nvPr>
        </p:nvGraphicFramePr>
        <p:xfrm>
          <a:off x="1598612" y="1447800"/>
          <a:ext cx="9144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293812" y="1676400"/>
            <a:ext cx="10515600" cy="2806922"/>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800"/>
              <a:t>Math progression goes from concrete to representational to abstract. (CRA model)</a:t>
            </a:r>
          </a:p>
          <a:p>
            <a:pPr marL="342900" indent="-342900">
              <a:lnSpc>
                <a:spcPct val="90000"/>
              </a:lnSpc>
              <a:buFont typeface="Arial" panose="020B0604020202020204" pitchFamily="34" charset="0"/>
              <a:buChar char="•"/>
            </a:pPr>
            <a:r>
              <a:rPr lang="en-US" sz="2800"/>
              <a:t>Math is hands on! </a:t>
            </a:r>
          </a:p>
          <a:p>
            <a:pPr>
              <a:lnSpc>
                <a:spcPct val="90000"/>
              </a:lnSpc>
            </a:pPr>
            <a:endParaRPr lang="en-US" sz="2800"/>
          </a:p>
          <a:p>
            <a:pPr>
              <a:lnSpc>
                <a:spcPct val="90000"/>
              </a:lnSpc>
            </a:pPr>
            <a:endParaRPr lang="en-US" sz="2800"/>
          </a:p>
          <a:p>
            <a:pPr marL="342900" indent="-342900">
              <a:lnSpc>
                <a:spcPct val="90000"/>
              </a:lnSpc>
              <a:buFont typeface="Arial" panose="020B0604020202020204" pitchFamily="34" charset="0"/>
              <a:buChar char="•"/>
            </a:pPr>
            <a:endParaRPr lang="en-US" sz="2800"/>
          </a:p>
          <a:p>
            <a:pPr>
              <a:lnSpc>
                <a:spcPct val="90000"/>
              </a:lnSpc>
            </a:pPr>
            <a:endParaRPr lang="en-US" sz="2800"/>
          </a:p>
        </p:txBody>
      </p:sp>
      <p:pic>
        <p:nvPicPr>
          <p:cNvPr id="1028" name="Picture 4" descr="Image result for cra 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813" y="2667000"/>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2" y="0"/>
            <a:ext cx="9144000" cy="1295400"/>
          </a:xfrm>
        </p:spPr>
        <p:txBody>
          <a:bodyPr>
            <a:noAutofit/>
          </a:bodyPr>
          <a:lstStyle/>
          <a:p>
            <a:pPr algn="ctr"/>
            <a:r>
              <a:rPr lang="en-US" sz="4000"/>
              <a:t>Mathematics is problem based</a:t>
            </a:r>
          </a:p>
        </p:txBody>
      </p:sp>
      <p:sp>
        <p:nvSpPr>
          <p:cNvPr id="14" name="Content Placeholder 13"/>
          <p:cNvSpPr>
            <a:spLocks noGrp="1"/>
          </p:cNvSpPr>
          <p:nvPr>
            <p:ph idx="1"/>
          </p:nvPr>
        </p:nvSpPr>
        <p:spPr>
          <a:xfrm>
            <a:off x="1522414" y="1905000"/>
            <a:ext cx="9372598" cy="4876800"/>
          </a:xfrm>
        </p:spPr>
        <p:txBody>
          <a:bodyPr vert="horz" lIns="91440" tIns="45720" rIns="91440" bIns="45720" rtlCol="0" anchor="t">
            <a:normAutofit fontScale="25000" lnSpcReduction="20000"/>
          </a:bodyPr>
          <a:lstStyle/>
          <a:p>
            <a:pPr marL="342900" indent="-342900">
              <a:buFont typeface="Arial" panose="020B0604020202020204" pitchFamily="34" charset="0"/>
              <a:buChar char="•"/>
            </a:pPr>
            <a:r>
              <a:rPr lang="en-US" sz="12800"/>
              <a:t>Math activities are connected to students’ real lives.</a:t>
            </a:r>
          </a:p>
          <a:p>
            <a:r>
              <a:rPr lang="en-US" sz="12800"/>
              <a:t>We use comprehension strategies to teach word problems.</a:t>
            </a:r>
          </a:p>
          <a:p>
            <a:r>
              <a:rPr lang="en-US" sz="12800"/>
              <a:t>Less emphasis of key word strategies as your only means for understanding      </a:t>
            </a:r>
            <a:endParaRPr lang="en-US" sz="12800">
              <a:solidFill>
                <a:srgbClr val="FFFFFF"/>
              </a:solidFill>
            </a:endParaRPr>
          </a:p>
          <a:p>
            <a:r>
              <a:rPr lang="en-US" sz="12800"/>
              <a:t>Build it, draw it, picture it, talk about it!</a:t>
            </a:r>
          </a:p>
          <a:p>
            <a:r>
              <a:rPr lang="en-US" sz="12800"/>
              <a:t>We use rich math tasks and open-ended problems</a:t>
            </a:r>
            <a:endParaRPr lang="en-US" sz="7200"/>
          </a:p>
          <a:p>
            <a:pPr marL="0" indent="0">
              <a:buNone/>
            </a:pPr>
            <a:endParaRPr lang="en-US" sz="540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04800"/>
            <a:ext cx="10439400" cy="1143000"/>
          </a:xfrm>
        </p:spPr>
        <p:txBody>
          <a:bodyPr>
            <a:normAutofit/>
          </a:bodyPr>
          <a:lstStyle/>
          <a:p>
            <a:pPr algn="ctr"/>
            <a:r>
              <a:rPr lang="en-US" sz="4400">
                <a:ea typeface="+mj-lt"/>
                <a:cs typeface="+mj-lt"/>
              </a:rPr>
              <a:t>Fact fluency is important!</a:t>
            </a:r>
            <a:endParaRPr lang="en-US"/>
          </a:p>
        </p:txBody>
      </p:sp>
      <p:sp>
        <p:nvSpPr>
          <p:cNvPr id="3" name="TextBox 2"/>
          <p:cNvSpPr txBox="1"/>
          <p:nvPr/>
        </p:nvSpPr>
        <p:spPr>
          <a:xfrm>
            <a:off x="1065212" y="1752600"/>
            <a:ext cx="10668000" cy="4074962"/>
          </a:xfrm>
          <a:prstGeom prst="rect">
            <a:avLst/>
          </a:prstGeom>
          <a:noFill/>
        </p:spPr>
        <p:txBody>
          <a:bodyPr wrap="square" lIns="91440" tIns="45720" rIns="91440" bIns="45720" rtlCol="0" anchor="t">
            <a:spAutoFit/>
          </a:bodyPr>
          <a:lstStyle/>
          <a:p>
            <a:pPr>
              <a:lnSpc>
                <a:spcPct val="90000"/>
              </a:lnSpc>
            </a:pPr>
            <a:endParaRPr lang="en-US" sz="4000"/>
          </a:p>
          <a:p>
            <a:pPr>
              <a:lnSpc>
                <a:spcPct val="90000"/>
              </a:lnSpc>
            </a:pPr>
            <a:endParaRPr lang="en-US" sz="3600"/>
          </a:p>
          <a:p>
            <a:pPr fontAlgn="base"/>
            <a:r>
              <a:rPr lang="en-US" sz="2800"/>
              <a:t>Being fluent means that students are able to choose flexibly among methods and strategies to solve mathematical problems, they understand and are able to explain their approaches, and they are able to produce accurate answers efficiently.​</a:t>
            </a:r>
          </a:p>
          <a:p>
            <a:pPr fontAlgn="base"/>
            <a:r>
              <a:rPr lang="en-US" sz="2800"/>
              <a:t>                                                                (Fuson, </a:t>
            </a:r>
            <a:r>
              <a:rPr lang="en-US" sz="2800" err="1"/>
              <a:t>Kalchman</a:t>
            </a:r>
            <a:r>
              <a:rPr lang="en-US" sz="2800"/>
              <a:t>, </a:t>
            </a:r>
            <a:r>
              <a:rPr lang="en-US" sz="2800" err="1"/>
              <a:t>amd</a:t>
            </a:r>
            <a:r>
              <a:rPr lang="en-US" sz="2800"/>
              <a:t> Bransford 2005)​</a:t>
            </a:r>
          </a:p>
          <a:p>
            <a:pPr>
              <a:lnSpc>
                <a:spcPct val="90000"/>
              </a:lnSpc>
            </a:pPr>
            <a:endParaRPr lang="en-US" sz="2800"/>
          </a:p>
          <a:p>
            <a:pPr>
              <a:lnSpc>
                <a:spcPct val="90000"/>
              </a:lnSpc>
            </a:pPr>
            <a:endParaRPr lang="en-US" sz="2800"/>
          </a:p>
        </p:txBody>
      </p:sp>
      <p:sp>
        <p:nvSpPr>
          <p:cNvPr id="4" name="Rectangle 3"/>
          <p:cNvSpPr/>
          <p:nvPr/>
        </p:nvSpPr>
        <p:spPr>
          <a:xfrm>
            <a:off x="1293812" y="2828836"/>
            <a:ext cx="10439400" cy="1077218"/>
          </a:xfrm>
          <a:prstGeom prst="rect">
            <a:avLst/>
          </a:prstGeom>
        </p:spPr>
        <p:txBody>
          <a:bodyPr wrap="square">
            <a:spAutoFit/>
          </a:bodyPr>
          <a:lstStyle/>
          <a:p>
            <a:pPr marL="457200" indent="-457200">
              <a:buFont typeface="Arial" panose="020B0604020202020204" pitchFamily="34" charset="0"/>
              <a:buChar char="•"/>
            </a:pPr>
            <a:endParaRPr lang="en-US" sz="3200"/>
          </a:p>
          <a:p>
            <a:pPr marL="457200" indent="-457200">
              <a:buFont typeface="Arial" panose="020B0604020202020204" pitchFamily="34" charset="0"/>
              <a:buChar char="•"/>
            </a:pPr>
            <a:endParaRPr lang="en-US" sz="3200"/>
          </a:p>
        </p:txBody>
      </p:sp>
    </p:spTree>
    <p:extLst>
      <p:ext uri="{BB962C8B-B14F-4D97-AF65-F5344CB8AC3E}">
        <p14:creationId xmlns:p14="http://schemas.microsoft.com/office/powerpoint/2010/main" val="427589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My child talks about working with a partner or in groups? Is this helpful?</a:t>
            </a:r>
          </a:p>
        </p:txBody>
      </p:sp>
      <p:sp>
        <p:nvSpPr>
          <p:cNvPr id="4" name="TextBox 3"/>
          <p:cNvSpPr txBox="1"/>
          <p:nvPr/>
        </p:nvSpPr>
        <p:spPr>
          <a:xfrm>
            <a:off x="1751012" y="1810022"/>
            <a:ext cx="9982200" cy="7072705"/>
          </a:xfrm>
          <a:prstGeom prst="rect">
            <a:avLst/>
          </a:prstGeom>
          <a:noFill/>
        </p:spPr>
        <p:txBody>
          <a:bodyPr wrap="square" lIns="91440" tIns="45720" rIns="91440" bIns="45720" rtlCol="0" anchor="t">
            <a:spAutoFit/>
          </a:bodyPr>
          <a:lstStyle/>
          <a:p>
            <a:pPr marL="457200" indent="-457200">
              <a:lnSpc>
                <a:spcPct val="90000"/>
              </a:lnSpc>
              <a:buFont typeface="Arial" panose="020B0604020202020204" pitchFamily="34" charset="0"/>
              <a:buChar char="•"/>
            </a:pPr>
            <a:r>
              <a:rPr lang="en-US" sz="2800"/>
              <a:t>Research shows that students’ working together helps with understanding (Number Talks)</a:t>
            </a:r>
          </a:p>
          <a:p>
            <a:pPr marL="457200" indent="-457200">
              <a:lnSpc>
                <a:spcPct val="90000"/>
              </a:lnSpc>
              <a:buFont typeface="Arial" panose="020B0604020202020204" pitchFamily="34" charset="0"/>
              <a:buChar char="•"/>
            </a:pPr>
            <a:endParaRPr lang="en-US" sz="2800"/>
          </a:p>
          <a:p>
            <a:pPr marL="457200" indent="-457200">
              <a:lnSpc>
                <a:spcPct val="90000"/>
              </a:lnSpc>
              <a:buFont typeface="Arial" panose="020B0604020202020204" pitchFamily="34" charset="0"/>
              <a:buChar char="•"/>
            </a:pPr>
            <a:r>
              <a:rPr lang="en-US" sz="2800"/>
              <a:t>Listening to a child’s reasoning helps us better understand a student’s thinking</a:t>
            </a:r>
            <a:endParaRPr lang="en-US"/>
          </a:p>
          <a:p>
            <a:pPr marL="457200" indent="-457200">
              <a:lnSpc>
                <a:spcPct val="90000"/>
              </a:lnSpc>
              <a:buFont typeface="Arial" panose="020B0604020202020204" pitchFamily="34" charset="0"/>
              <a:buChar char="•"/>
            </a:pPr>
            <a:endParaRPr lang="en-US" sz="2800"/>
          </a:p>
          <a:p>
            <a:pPr marL="457200" indent="-457200">
              <a:lnSpc>
                <a:spcPct val="90000"/>
              </a:lnSpc>
              <a:buFont typeface="Arial" panose="020B0604020202020204" pitchFamily="34" charset="0"/>
              <a:buChar char="•"/>
            </a:pPr>
            <a:r>
              <a:rPr lang="en-US" sz="2800"/>
              <a:t>We use collaborative group activities (math centers) to foster exploration and math discussion</a:t>
            </a:r>
            <a:endParaRPr lang="en-US"/>
          </a:p>
          <a:p>
            <a:pPr marL="342900" indent="-342900">
              <a:lnSpc>
                <a:spcPct val="90000"/>
              </a:lnSpc>
              <a:buFont typeface="Arial" panose="020B0604020202020204" pitchFamily="34" charset="0"/>
              <a:buChar char="•"/>
            </a:pPr>
            <a:endParaRPr lang="en-US" sz="2800"/>
          </a:p>
          <a:p>
            <a:pPr marL="342900" indent="-342900">
              <a:lnSpc>
                <a:spcPct val="90000"/>
              </a:lnSpc>
              <a:buFont typeface="Arial" panose="020B0604020202020204" pitchFamily="34" charset="0"/>
              <a:buChar char="•"/>
            </a:pPr>
            <a:r>
              <a:rPr lang="en-US" sz="2800"/>
              <a:t>We have math groups (like reading groups)</a:t>
            </a:r>
            <a:endParaRPr lang="en-US"/>
          </a:p>
          <a:p>
            <a:pPr>
              <a:lnSpc>
                <a:spcPct val="90000"/>
              </a:lnSpc>
            </a:pPr>
            <a:endParaRPr lang="en-US" sz="2800"/>
          </a:p>
          <a:p>
            <a:pPr marL="457200" indent="-457200">
              <a:lnSpc>
                <a:spcPct val="90000"/>
              </a:lnSpc>
              <a:buFont typeface="Arial"/>
              <a:buChar char="•"/>
            </a:pPr>
            <a:r>
              <a:rPr lang="en-US" sz="2800"/>
              <a:t>We write about math! </a:t>
            </a:r>
          </a:p>
          <a:p>
            <a:pPr marL="342900" indent="-342900">
              <a:lnSpc>
                <a:spcPct val="90000"/>
              </a:lnSpc>
              <a:buFont typeface="Arial" panose="020B0604020202020204" pitchFamily="34" charset="0"/>
              <a:buChar char="•"/>
            </a:pPr>
            <a:endParaRPr lang="en-US" sz="2800"/>
          </a:p>
          <a:p>
            <a:pPr marL="342900" indent="-342900">
              <a:lnSpc>
                <a:spcPct val="90000"/>
              </a:lnSpc>
              <a:buFont typeface="Arial" panose="020B0604020202020204" pitchFamily="34" charset="0"/>
              <a:buChar char="•"/>
            </a:pPr>
            <a:endParaRPr lang="en-US" sz="2800"/>
          </a:p>
          <a:p>
            <a:pPr>
              <a:lnSpc>
                <a:spcPct val="90000"/>
              </a:lnSpc>
            </a:pPr>
            <a:endParaRPr lang="en-US" sz="2800"/>
          </a:p>
          <a:p>
            <a:pPr>
              <a:lnSpc>
                <a:spcPct val="90000"/>
              </a:lnSpc>
            </a:pPr>
            <a:endParaRPr lang="en-US" sz="2800"/>
          </a:p>
          <a:p>
            <a:pPr marL="457200" indent="-457200">
              <a:lnSpc>
                <a:spcPct val="90000"/>
              </a:lnSpc>
              <a:buFont typeface="Arial" panose="020B0604020202020204" pitchFamily="34" charset="0"/>
              <a:buChar char="•"/>
            </a:pPr>
            <a:endParaRPr lang="en-US" sz="2800"/>
          </a:p>
          <a:p>
            <a:pPr>
              <a:lnSpc>
                <a:spcPct val="90000"/>
              </a:lnSpc>
            </a:pPr>
            <a:endParaRPr lang="en-US" sz="2800"/>
          </a:p>
        </p:txBody>
      </p:sp>
    </p:spTree>
    <p:extLst>
      <p:ext uri="{BB962C8B-B14F-4D97-AF65-F5344CB8AC3E}">
        <p14:creationId xmlns:p14="http://schemas.microsoft.com/office/powerpoint/2010/main" val="319854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We make “Why?”, “How do you know?” and “Can you explain?” our mantras! </a:t>
            </a:r>
          </a:p>
        </p:txBody>
      </p:sp>
      <p:sp>
        <p:nvSpPr>
          <p:cNvPr id="3" name="TextBox 2"/>
          <p:cNvSpPr txBox="1"/>
          <p:nvPr/>
        </p:nvSpPr>
        <p:spPr>
          <a:xfrm>
            <a:off x="1370012" y="2133600"/>
            <a:ext cx="9753600" cy="4358116"/>
          </a:xfrm>
          <a:prstGeom prst="rect">
            <a:avLst/>
          </a:prstGeom>
          <a:noFill/>
        </p:spPr>
        <p:txBody>
          <a:bodyPr wrap="square" rtlCol="0">
            <a:spAutoFit/>
          </a:bodyPr>
          <a:lstStyle/>
          <a:p>
            <a:pPr marL="457200" indent="-457200">
              <a:lnSpc>
                <a:spcPct val="90000"/>
              </a:lnSpc>
              <a:buFont typeface="Arial" panose="020B0604020202020204" pitchFamily="34" charset="0"/>
              <a:buChar char="•"/>
            </a:pPr>
            <a:r>
              <a:rPr lang="en-US" sz="2800"/>
              <a:t>Ask, ask, ask, these questions!</a:t>
            </a:r>
          </a:p>
          <a:p>
            <a:pPr marL="342900" indent="-342900">
              <a:lnSpc>
                <a:spcPct val="90000"/>
              </a:lnSpc>
              <a:buFont typeface="Arial" panose="020B0604020202020204" pitchFamily="34" charset="0"/>
              <a:buChar char="•"/>
            </a:pPr>
            <a:endParaRPr lang="en-US" sz="2800"/>
          </a:p>
          <a:p>
            <a:pPr marL="342900" indent="-342900">
              <a:lnSpc>
                <a:spcPct val="90000"/>
              </a:lnSpc>
              <a:buFont typeface="Arial" panose="020B0604020202020204" pitchFamily="34" charset="0"/>
              <a:buChar char="•"/>
            </a:pPr>
            <a:r>
              <a:rPr lang="en-US" sz="2800"/>
              <a:t>Have students prove their answers, verbally and in writing. Prove it!</a:t>
            </a:r>
          </a:p>
          <a:p>
            <a:pPr marL="342900" indent="-342900">
              <a:lnSpc>
                <a:spcPct val="90000"/>
              </a:lnSpc>
              <a:buFont typeface="Arial" panose="020B0604020202020204" pitchFamily="34" charset="0"/>
              <a:buChar char="•"/>
            </a:pPr>
            <a:endParaRPr lang="en-US" sz="2800"/>
          </a:p>
          <a:p>
            <a:pPr marL="342900" indent="-342900">
              <a:lnSpc>
                <a:spcPct val="90000"/>
              </a:lnSpc>
              <a:buFont typeface="Arial" panose="020B0604020202020204" pitchFamily="34" charset="0"/>
              <a:buChar char="•"/>
            </a:pPr>
            <a:r>
              <a:rPr lang="en-US" sz="2800"/>
              <a:t>Eliminate responses such as “No”, “Wrong”, “Not Quite”, and their equivalents. Instead we say,  ”Show me or tell me what you are thinking”</a:t>
            </a:r>
          </a:p>
          <a:p>
            <a:pPr marL="342900" indent="-342900">
              <a:lnSpc>
                <a:spcPct val="90000"/>
              </a:lnSpc>
              <a:buFont typeface="Arial" panose="020B0604020202020204" pitchFamily="34" charset="0"/>
              <a:buChar char="•"/>
            </a:pPr>
            <a:endParaRPr lang="en-US" sz="2800"/>
          </a:p>
          <a:p>
            <a:pPr marL="342900" indent="-342900">
              <a:lnSpc>
                <a:spcPct val="90000"/>
              </a:lnSpc>
              <a:buFont typeface="Arial" panose="020B0604020202020204" pitchFamily="34" charset="0"/>
              <a:buChar char="•"/>
            </a:pPr>
            <a:r>
              <a:rPr lang="en-US" sz="2800"/>
              <a:t>Math is about the process </a:t>
            </a:r>
          </a:p>
          <a:p>
            <a:pPr marL="342900" indent="-342900">
              <a:lnSpc>
                <a:spcPct val="90000"/>
              </a:lnSpc>
              <a:buFont typeface="Arial" panose="020B0604020202020204" pitchFamily="34" charset="0"/>
              <a:buChar char="•"/>
            </a:pPr>
            <a:endParaRPr lang="en-US" sz="2800"/>
          </a:p>
        </p:txBody>
      </p:sp>
    </p:spTree>
    <p:extLst>
      <p:ext uri="{BB962C8B-B14F-4D97-AF65-F5344CB8AC3E}">
        <p14:creationId xmlns:p14="http://schemas.microsoft.com/office/powerpoint/2010/main" val="394188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We take every available opportunity to support the development of number sense</a:t>
            </a:r>
          </a:p>
        </p:txBody>
      </p:sp>
      <p:sp>
        <p:nvSpPr>
          <p:cNvPr id="4" name="TextBox 3"/>
          <p:cNvSpPr txBox="1"/>
          <p:nvPr/>
        </p:nvSpPr>
        <p:spPr>
          <a:xfrm>
            <a:off x="1522412" y="5344453"/>
            <a:ext cx="9601200" cy="867930"/>
          </a:xfrm>
          <a:prstGeom prst="rect">
            <a:avLst/>
          </a:prstGeom>
          <a:noFill/>
        </p:spPr>
        <p:txBody>
          <a:bodyPr wrap="square" rtlCol="0">
            <a:spAutoFit/>
          </a:bodyPr>
          <a:lstStyle/>
          <a:p>
            <a:pPr>
              <a:lnSpc>
                <a:spcPct val="90000"/>
              </a:lnSpc>
            </a:pPr>
            <a:endParaRPr lang="en-US" sz="2800"/>
          </a:p>
          <a:p>
            <a:pPr>
              <a:lnSpc>
                <a:spcPct val="90000"/>
              </a:lnSpc>
            </a:pPr>
            <a:endParaRPr lang="en-US" sz="2800"/>
          </a:p>
        </p:txBody>
      </p:sp>
      <p:pic>
        <p:nvPicPr>
          <p:cNvPr id="1026" name="Picture 2" descr="C:\Users\dkscarce\Downloads\number sense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12" y="1943100"/>
            <a:ext cx="4907280" cy="3680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8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0726C-12A3-4D95-9250-4FE9BF57B19E}"/>
              </a:ext>
            </a:extLst>
          </p:cNvPr>
          <p:cNvSpPr>
            <a:spLocks noGrp="1"/>
          </p:cNvSpPr>
          <p:nvPr>
            <p:ph type="title"/>
          </p:nvPr>
        </p:nvSpPr>
        <p:spPr/>
        <p:txBody>
          <a:bodyPr>
            <a:normAutofit/>
          </a:bodyPr>
          <a:lstStyle/>
          <a:p>
            <a:r>
              <a:rPr lang="en-US" sz="4400"/>
              <a:t>Games</a:t>
            </a:r>
          </a:p>
        </p:txBody>
      </p:sp>
      <p:sp>
        <p:nvSpPr>
          <p:cNvPr id="3" name="TextBox 2">
            <a:extLst>
              <a:ext uri="{FF2B5EF4-FFF2-40B4-BE49-F238E27FC236}">
                <a16:creationId xmlns:a16="http://schemas.microsoft.com/office/drawing/2014/main" id="{5A6312B0-1F73-4C58-ABB9-284C67BE839E}"/>
              </a:ext>
            </a:extLst>
          </p:cNvPr>
          <p:cNvSpPr txBox="1"/>
          <p:nvPr/>
        </p:nvSpPr>
        <p:spPr>
          <a:xfrm>
            <a:off x="1405268" y="1782590"/>
            <a:ext cx="8863858" cy="35271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pPr>
            <a:r>
              <a:rPr lang="en-US" sz="4400"/>
              <a:t>Research has shown that not only do games help children build social skills and foster positive family memories, they also help develop math skills. </a:t>
            </a:r>
          </a:p>
          <a:p>
            <a:pPr>
              <a:lnSpc>
                <a:spcPct val="90000"/>
              </a:lnSpc>
            </a:pPr>
            <a:endParaRPr lang="en-US" sz="4400"/>
          </a:p>
          <a:p>
            <a:pPr>
              <a:lnSpc>
                <a:spcPct val="90000"/>
              </a:lnSpc>
            </a:pPr>
            <a:r>
              <a:rPr lang="en-US" sz="2800"/>
              <a:t>Credit for game research: Pam Edwards, Gifted Teacher</a:t>
            </a:r>
            <a:endParaRPr lang="en-US" sz="4400"/>
          </a:p>
        </p:txBody>
      </p:sp>
    </p:spTree>
    <p:extLst>
      <p:ext uri="{BB962C8B-B14F-4D97-AF65-F5344CB8AC3E}">
        <p14:creationId xmlns:p14="http://schemas.microsoft.com/office/powerpoint/2010/main" val="30521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Application>Microsoft Office PowerPoint</Application>
  <PresentationFormat>Custom</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Chalkboard 16x9</vt:lpstr>
      <vt:lpstr>Supporting students in mathematics!</vt:lpstr>
      <vt:lpstr>The Math Strands</vt:lpstr>
      <vt:lpstr>Mathematics is visual</vt:lpstr>
      <vt:lpstr>Mathematics is problem based</vt:lpstr>
      <vt:lpstr>Fact fluency is important!</vt:lpstr>
      <vt:lpstr>My child talks about working with a partner or in groups? Is this helpful?</vt:lpstr>
      <vt:lpstr> We make “Why?”, “How do you know?” and “Can you explain?” our mantras! </vt:lpstr>
      <vt:lpstr> We take every available opportunity to support the development of number sense</vt:lpstr>
      <vt:lpstr>Games</vt:lpstr>
      <vt:lpstr>PowerPoint Presentation</vt:lpstr>
      <vt:lpstr>Home support &amp; homework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Math: 10 Instructional Shift That Raise Student Achievement</dc:title>
  <dc:creator>Karola B. Scarce</dc:creator>
  <cp:revision>3</cp:revision>
  <dcterms:created xsi:type="dcterms:W3CDTF">2017-08-18T17:06:14Z</dcterms:created>
  <dcterms:modified xsi:type="dcterms:W3CDTF">2021-12-10T17:04:54Z</dcterms:modified>
</cp:coreProperties>
</file>